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B151"/>
    <a:srgbClr val="276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76" autoAdjust="0"/>
  </p:normalViewPr>
  <p:slideViewPr>
    <p:cSldViewPr snapToGrid="0" snapToObjects="1">
      <p:cViewPr varScale="1">
        <p:scale>
          <a:sx n="62" d="100"/>
          <a:sy n="62" d="100"/>
        </p:scale>
        <p:origin x="-15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0C903-89FB-9443-B711-4C59B465CFB3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47C94-B8CF-AA44-A8FE-0545AAD2A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33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EB7C0-5FD3-C646-B2E6-8EA09444FF02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161C-AFCC-4141-93A9-6068CEC8D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20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89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99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78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6152"/>
            <a:ext cx="8229600" cy="48932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290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30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515"/>
            <a:ext cx="8229600" cy="500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436431"/>
            <a:ext cx="3173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0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1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28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043"/>
            <a:ext cx="4040188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428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043"/>
            <a:ext cx="4041775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25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30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6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63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27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2762A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 smtClean="0"/>
          </a:p>
        </p:txBody>
      </p:sp>
      <p:pic>
        <p:nvPicPr>
          <p:cNvPr id="7" name="Picture 6" descr="CMAT_Logo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37828"/>
            <a:ext cx="457200" cy="457200"/>
          </a:xfrm>
          <a:prstGeom prst="rect">
            <a:avLst/>
          </a:prstGeom>
        </p:spPr>
      </p:pic>
      <p:pic>
        <p:nvPicPr>
          <p:cNvPr id="8" name="Picture 7" descr="Math Link-Color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53" y="6335710"/>
            <a:ext cx="1613647" cy="45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0856" y="6443318"/>
            <a:ext cx="2762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© Center for</a:t>
            </a:r>
            <a:r>
              <a:rPr lang="en-US" sz="1000" baseline="0" noProof="0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Mathematics and Teaching</a:t>
            </a:r>
            <a:endParaRPr lang="en-US" sz="1000" noProof="0" dirty="0">
              <a:solidFill>
                <a:schemeClr val="bg1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8960" y="6443318"/>
            <a:ext cx="406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3CD1320-F2A7-8244-BDAA-AC8AB44949C1}" type="slidenum">
              <a:rPr lang="en-US" sz="1000" smtClean="0">
                <a:latin typeface="Verdana"/>
                <a:cs typeface="Verdana"/>
              </a:rPr>
              <a:t>‹#›</a:t>
            </a:fld>
            <a:endParaRPr lang="en-US" sz="1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5599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4" r:id="rId3"/>
    <p:sldLayoutId id="2147483652" r:id="rId4"/>
    <p:sldLayoutId id="2147483653" r:id="rId5"/>
    <p:sldLayoutId id="2147483651" r:id="rId6"/>
    <p:sldLayoutId id="2147483649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122836"/>
            <a:ext cx="79010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indent="-640080"/>
            <a:r>
              <a:rPr lang="en-US" sz="2400" dirty="0" smtClean="0">
                <a:solidFill>
                  <a:srgbClr val="2C2CDC"/>
                </a:solidFill>
              </a:rPr>
              <a:t>(1</a:t>
            </a:r>
            <a:r>
              <a:rPr lang="en-US" sz="2200" dirty="0" smtClean="0">
                <a:solidFill>
                  <a:srgbClr val="2C2CDC"/>
                </a:solidFill>
                <a:latin typeface="Verdana"/>
                <a:cs typeface="Verdana"/>
              </a:rPr>
              <a:t>)  Copy the fact statement boxes.</a:t>
            </a:r>
          </a:p>
          <a:p>
            <a:pPr marL="640080" indent="-640080"/>
            <a:endParaRPr lang="en-US" sz="2200" dirty="0" smtClean="0">
              <a:solidFill>
                <a:srgbClr val="2C2CDC"/>
              </a:solidFill>
              <a:latin typeface="Verdana"/>
              <a:cs typeface="Verdana"/>
            </a:endParaRPr>
          </a:p>
          <a:p>
            <a:pPr marL="639763" indent="-68263"/>
            <a:r>
              <a:rPr lang="en-US" sz="2200" i="1" dirty="0" smtClean="0">
                <a:solidFill>
                  <a:srgbClr val="2C2C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 </a:t>
            </a:r>
            <a:r>
              <a:rPr lang="en-US" sz="2200" i="1" smtClean="0">
                <a:solidFill>
                  <a:srgbClr val="2C2C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know?</a:t>
            </a:r>
            <a:endParaRPr lang="en-US" sz="2200" i="1" dirty="0" smtClean="0">
              <a:solidFill>
                <a:srgbClr val="2C2CD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39763" indent="-68263"/>
            <a:endParaRPr lang="en-US" sz="2200" i="1" dirty="0" smtClean="0">
              <a:solidFill>
                <a:srgbClr val="2C2CD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39763" indent="-68263"/>
            <a:r>
              <a:rPr lang="en-US" sz="2200" i="1" dirty="0" smtClean="0">
                <a:solidFill>
                  <a:srgbClr val="2C2C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 you wonder?</a:t>
            </a:r>
          </a:p>
          <a:p>
            <a:pPr marL="640080" indent="-640080"/>
            <a:endParaRPr lang="en-US" sz="2200" i="1" dirty="0" smtClean="0">
              <a:solidFill>
                <a:srgbClr val="2C2CD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40080" indent="-640080"/>
            <a:r>
              <a:rPr lang="en-US" sz="2200" i="1" dirty="0">
                <a:solidFill>
                  <a:srgbClr val="2C2C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2200" i="1" dirty="0" smtClean="0">
                <a:solidFill>
                  <a:srgbClr val="2C2C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are some different representations we could  use to explore this situation mathematically?</a:t>
            </a:r>
          </a:p>
          <a:p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30798" y="1598389"/>
            <a:ext cx="7682405" cy="1219200"/>
            <a:chOff x="730798" y="1598389"/>
            <a:chExt cx="7682405" cy="1219200"/>
          </a:xfrm>
        </p:grpSpPr>
        <p:grpSp>
          <p:nvGrpSpPr>
            <p:cNvPr id="13" name="Group 12"/>
            <p:cNvGrpSpPr/>
            <p:nvPr/>
          </p:nvGrpSpPr>
          <p:grpSpPr>
            <a:xfrm>
              <a:off x="730798" y="1598389"/>
              <a:ext cx="3486855" cy="1219200"/>
              <a:chOff x="730798" y="1598389"/>
              <a:chExt cx="3486855" cy="121920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730798" y="1598389"/>
                <a:ext cx="3486855" cy="1219200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944129" y="1854046"/>
                <a:ext cx="306019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u="sng" dirty="0" smtClean="0">
                    <a:solidFill>
                      <a:srgbClr val="FF0000"/>
                    </a:solidFill>
                    <a:latin typeface="Verdana"/>
                    <a:cs typeface="Verdana"/>
                  </a:rPr>
                  <a:t>SOX ‘R US</a:t>
                </a:r>
              </a:p>
              <a:p>
                <a:pPr algn="ctr"/>
                <a:r>
                  <a:rPr lang="en-US" sz="2000" dirty="0" smtClean="0">
                    <a:solidFill>
                      <a:srgbClr val="FF0000"/>
                    </a:solidFill>
                    <a:latin typeface="Verdana"/>
                    <a:cs typeface="Verdana"/>
                  </a:rPr>
                  <a:t>2 pairs for $3.00</a:t>
                </a:r>
                <a:endParaRPr lang="en-US" sz="2000" dirty="0">
                  <a:solidFill>
                    <a:srgbClr val="FF0000"/>
                  </a:solidFill>
                  <a:latin typeface="Verdana"/>
                  <a:cs typeface="Verdana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926348" y="1598389"/>
              <a:ext cx="3486855" cy="1219200"/>
              <a:chOff x="4926348" y="1598389"/>
              <a:chExt cx="3486855" cy="1219200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4926348" y="1598389"/>
                <a:ext cx="3486855" cy="1219200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139679" y="1854046"/>
                <a:ext cx="3060192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u="sng" dirty="0" smtClean="0">
                    <a:solidFill>
                      <a:srgbClr val="00B050"/>
                    </a:solidFill>
                    <a:latin typeface="Verdana"/>
                    <a:cs typeface="Verdana"/>
                  </a:rPr>
                  <a:t>CRAZY SOCKS</a:t>
                </a:r>
              </a:p>
              <a:p>
                <a:pPr algn="ctr"/>
                <a:r>
                  <a:rPr lang="en-US" sz="2000" dirty="0" smtClean="0">
                    <a:solidFill>
                      <a:srgbClr val="00B050"/>
                    </a:solidFill>
                    <a:latin typeface="Verdana"/>
                    <a:cs typeface="Verdana"/>
                  </a:rPr>
                  <a:t>5 pairs for $6.00</a:t>
                </a:r>
                <a:endParaRPr lang="en-US" sz="2000" dirty="0">
                  <a:solidFill>
                    <a:srgbClr val="00B050"/>
                  </a:solidFill>
                  <a:latin typeface="Verdana"/>
                  <a:cs typeface="Verdana"/>
                </a:endParaRPr>
              </a:p>
            </p:txBody>
          </p:sp>
        </p:grpSp>
      </p:grpSp>
      <p:pic>
        <p:nvPicPr>
          <p:cNvPr id="11" name="Picture 2" descr="C:\Users\user\AppData\Local\Microsoft\Windows\Temporary Internet Files\Content.IE5\MX7G1CYJ\193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3122836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34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PRICES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793930" y="2026272"/>
            <a:ext cx="7556140" cy="769898"/>
            <a:chOff x="655115" y="2026272"/>
            <a:chExt cx="7556140" cy="769898"/>
          </a:xfrm>
        </p:grpSpPr>
        <p:grpSp>
          <p:nvGrpSpPr>
            <p:cNvPr id="3" name="Group 2"/>
            <p:cNvGrpSpPr/>
            <p:nvPr/>
          </p:nvGrpSpPr>
          <p:grpSpPr>
            <a:xfrm>
              <a:off x="655115" y="2026272"/>
              <a:ext cx="3486855" cy="759157"/>
              <a:chOff x="655115" y="2026272"/>
              <a:chExt cx="3486855" cy="759157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655115" y="2026272"/>
                <a:ext cx="3486855" cy="759157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Verdana"/>
                  <a:cs typeface="Verdana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68446" y="2113462"/>
                <a:ext cx="3060192" cy="5847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600" u="sng" dirty="0" smtClean="0">
                    <a:solidFill>
                      <a:srgbClr val="FF0000"/>
                    </a:solidFill>
                    <a:latin typeface="Verdana"/>
                    <a:cs typeface="Verdana"/>
                  </a:rPr>
                  <a:t>SOX ‘R US</a:t>
                </a:r>
              </a:p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latin typeface="Verdana"/>
                    <a:cs typeface="Verdana"/>
                  </a:rPr>
                  <a:t>2 pairs for $3.00</a:t>
                </a:r>
                <a:endParaRPr lang="en-US" sz="1600" dirty="0">
                  <a:solidFill>
                    <a:srgbClr val="FF0000"/>
                  </a:solidFill>
                  <a:latin typeface="Verdana"/>
                  <a:cs typeface="Verdana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4724400" y="2026272"/>
              <a:ext cx="3486855" cy="769898"/>
              <a:chOff x="4724400" y="2026272"/>
              <a:chExt cx="3486855" cy="769898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4724400" y="2026272"/>
                <a:ext cx="3486855" cy="769898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rgbClr val="006600"/>
                  </a:solidFill>
                  <a:latin typeface="Verdana"/>
                  <a:cs typeface="Verdana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937731" y="2118833"/>
                <a:ext cx="3060192" cy="5847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600" u="sng" dirty="0" smtClean="0">
                    <a:solidFill>
                      <a:srgbClr val="00B050"/>
                    </a:solidFill>
                    <a:latin typeface="Verdana"/>
                    <a:cs typeface="Verdana"/>
                  </a:rPr>
                  <a:t>CRAZY SOCKS</a:t>
                </a:r>
              </a:p>
              <a:p>
                <a:pPr algn="ctr"/>
                <a:r>
                  <a:rPr lang="en-US" sz="1600" dirty="0" smtClean="0">
                    <a:solidFill>
                      <a:srgbClr val="00B050"/>
                    </a:solidFill>
                    <a:latin typeface="Verdana"/>
                    <a:cs typeface="Verdana"/>
                  </a:rPr>
                  <a:t>5 pairs $6.00</a:t>
                </a:r>
                <a:endParaRPr lang="en-US" sz="1600" dirty="0">
                  <a:solidFill>
                    <a:srgbClr val="00B050"/>
                  </a:solidFill>
                  <a:latin typeface="Verdana"/>
                  <a:cs typeface="Verdana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457200" y="33528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indent="-640080"/>
            <a:r>
              <a:rPr lang="en-US" sz="2000" dirty="0" smtClean="0">
                <a:solidFill>
                  <a:srgbClr val="2C2CDC"/>
                </a:solidFill>
                <a:latin typeface="Verdana"/>
                <a:cs typeface="Verdana"/>
              </a:rPr>
              <a:t>(2)	If we assume a proportional relationship, which is the better buy?  Use unit prices to  justify your answer.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1182100"/>
            <a:ext cx="41668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rgbClr val="2C2CDC"/>
                </a:solidFill>
                <a:latin typeface="Verdana"/>
                <a:cs typeface="Verdana"/>
              </a:rPr>
              <a:t>What is a unit price?</a:t>
            </a:r>
            <a:endParaRPr lang="en-US" sz="2600" i="1" dirty="0">
              <a:solidFill>
                <a:srgbClr val="2C2CDC"/>
              </a:solidFill>
              <a:latin typeface="Verdana"/>
              <a:cs typeface="Verdan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199" y="4535162"/>
            <a:ext cx="8229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indent="-640080"/>
            <a:r>
              <a:rPr lang="en-US" sz="2000" dirty="0" smtClean="0">
                <a:solidFill>
                  <a:srgbClr val="2C2CDC"/>
                </a:solidFill>
                <a:latin typeface="Verdana"/>
                <a:cs typeface="Verdana"/>
              </a:rPr>
              <a:t>(3)	Now use another representation. Explain how your representation shows that Crazy Socks is the better buy.</a:t>
            </a:r>
            <a:endParaRPr lang="en-US" sz="2000" dirty="0">
              <a:solidFill>
                <a:srgbClr val="2C2CDC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1933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93930" y="1256374"/>
            <a:ext cx="3486855" cy="759157"/>
            <a:chOff x="655115" y="2026272"/>
            <a:chExt cx="3486855" cy="759157"/>
          </a:xfrm>
        </p:grpSpPr>
        <p:sp>
          <p:nvSpPr>
            <p:cNvPr id="8" name="Rounded Rectangle 7"/>
            <p:cNvSpPr/>
            <p:nvPr/>
          </p:nvSpPr>
          <p:spPr>
            <a:xfrm>
              <a:off x="655115" y="2026272"/>
              <a:ext cx="3486855" cy="759157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Verdana"/>
                <a:cs typeface="Verdana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68446" y="2113462"/>
              <a:ext cx="3060192" cy="584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u="sng" dirty="0" smtClean="0">
                  <a:solidFill>
                    <a:srgbClr val="FF0000"/>
                  </a:solidFill>
                  <a:latin typeface="Verdana"/>
                  <a:cs typeface="Verdana"/>
                </a:rPr>
                <a:t>SOX ‘R US</a:t>
              </a:r>
            </a:p>
            <a:p>
              <a:pPr algn="ctr"/>
              <a:r>
                <a:rPr lang="en-US" sz="1600" dirty="0" smtClean="0">
                  <a:solidFill>
                    <a:srgbClr val="FF0000"/>
                  </a:solidFill>
                  <a:latin typeface="Verdana"/>
                  <a:cs typeface="Verdana"/>
                </a:rPr>
                <a:t>2 pairs for $3.00</a:t>
              </a:r>
              <a:endParaRPr lang="en-US" sz="1600" dirty="0">
                <a:solidFill>
                  <a:srgbClr val="FF0000"/>
                </a:solidFill>
                <a:latin typeface="Verdana"/>
                <a:cs typeface="Verdana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63215" y="1256374"/>
            <a:ext cx="3486855" cy="769898"/>
            <a:chOff x="4724400" y="2026272"/>
            <a:chExt cx="3486855" cy="769898"/>
          </a:xfrm>
        </p:grpSpPr>
        <p:sp>
          <p:nvSpPr>
            <p:cNvPr id="6" name="Rounded Rectangle 5"/>
            <p:cNvSpPr/>
            <p:nvPr/>
          </p:nvSpPr>
          <p:spPr>
            <a:xfrm>
              <a:off x="4724400" y="2026272"/>
              <a:ext cx="3486855" cy="769898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6600"/>
                </a:solidFill>
                <a:latin typeface="Verdana"/>
                <a:cs typeface="Verdana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37731" y="2118833"/>
              <a:ext cx="3060192" cy="584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u="sng" dirty="0" smtClean="0">
                  <a:solidFill>
                    <a:srgbClr val="00B050"/>
                  </a:solidFill>
                  <a:latin typeface="Verdana"/>
                  <a:cs typeface="Verdana"/>
                </a:rPr>
                <a:t>CRAZY SOCKS</a:t>
              </a:r>
            </a:p>
            <a:p>
              <a:pPr algn="ctr"/>
              <a:r>
                <a:rPr lang="en-US" sz="1600" dirty="0" smtClean="0">
                  <a:solidFill>
                    <a:srgbClr val="00B050"/>
                  </a:solidFill>
                  <a:latin typeface="Verdana"/>
                  <a:cs typeface="Verdana"/>
                </a:rPr>
                <a:t>5 pairs $6.00</a:t>
              </a:r>
              <a:endParaRPr lang="en-US" sz="1600" dirty="0">
                <a:solidFill>
                  <a:srgbClr val="00B050"/>
                </a:solidFill>
                <a:latin typeface="Verdana"/>
                <a:cs typeface="Verdana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57200" y="2133605"/>
            <a:ext cx="73725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i="1" dirty="0" smtClean="0">
                <a:solidFill>
                  <a:srgbClr val="2C2CDC"/>
                </a:solidFill>
                <a:latin typeface="Verdana"/>
                <a:cs typeface="Verdana"/>
              </a:rPr>
              <a:t>How should we set up the table(s)?</a:t>
            </a:r>
          </a:p>
          <a:p>
            <a:pPr>
              <a:spcAft>
                <a:spcPts val="1200"/>
              </a:spcAft>
            </a:pPr>
            <a:r>
              <a:rPr lang="en-US" sz="1600" i="1" dirty="0" smtClean="0">
                <a:solidFill>
                  <a:srgbClr val="2C2CDC"/>
                </a:solidFill>
                <a:latin typeface="Verdana"/>
                <a:cs typeface="Verdana"/>
              </a:rPr>
              <a:t>What should the headings be?</a:t>
            </a:r>
          </a:p>
          <a:p>
            <a:r>
              <a:rPr lang="en-US" sz="1600" i="1" dirty="0" smtClean="0">
                <a:solidFill>
                  <a:srgbClr val="2C2CDC"/>
                </a:solidFill>
                <a:latin typeface="Verdana"/>
                <a:cs typeface="Verdana"/>
              </a:rPr>
              <a:t>How can we tell from the table(s) which is the better buy?</a:t>
            </a:r>
            <a:endParaRPr lang="en-US" sz="1600" i="1" dirty="0">
              <a:solidFill>
                <a:srgbClr val="2C2CDC"/>
              </a:solidFill>
              <a:latin typeface="Verdana"/>
              <a:cs typeface="Verdana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034717"/>
              </p:ext>
            </p:extLst>
          </p:nvPr>
        </p:nvGraphicFramePr>
        <p:xfrm>
          <a:off x="1394357" y="3477075"/>
          <a:ext cx="2286000" cy="26567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570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Sox</a:t>
                      </a:r>
                      <a:r>
                        <a:rPr lang="en-US" sz="1500" baseline="0" dirty="0" smtClean="0"/>
                        <a:t> ‘R Us</a:t>
                      </a:r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984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6404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6404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6404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6404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6404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57401" y="3791189"/>
            <a:ext cx="104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# of pairs</a:t>
            </a:r>
          </a:p>
          <a:p>
            <a:pPr algn="ctr"/>
            <a:r>
              <a:rPr lang="en-US" sz="1400" dirty="0" smtClean="0"/>
              <a:t>(</a:t>
            </a:r>
            <a:r>
              <a:rPr lang="en-US" sz="1400" i="1" dirty="0" smtClean="0"/>
              <a:t>x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575525" y="3799310"/>
            <a:ext cx="104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Cost in $</a:t>
            </a:r>
          </a:p>
          <a:p>
            <a:pPr algn="ctr"/>
            <a:r>
              <a:rPr lang="en-US" sz="1400" dirty="0" smtClean="0"/>
              <a:t>(</a:t>
            </a:r>
            <a:r>
              <a:rPr lang="en-US" sz="1400" i="1" dirty="0" smtClean="0"/>
              <a:t>y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457401" y="4330652"/>
            <a:ext cx="21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93700" algn="ctr"/>
                <a:tab pos="1538288" algn="ctr"/>
              </a:tabLst>
            </a:pPr>
            <a:r>
              <a:rPr lang="en-US" sz="1400" dirty="0" smtClean="0"/>
              <a:t>	2	3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457401" y="4706695"/>
            <a:ext cx="21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93700" algn="ctr"/>
                <a:tab pos="1538288" algn="ctr"/>
              </a:tabLst>
            </a:pPr>
            <a:r>
              <a:rPr lang="en-US" sz="1400" dirty="0" smtClean="0"/>
              <a:t>	4	6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457401" y="5068136"/>
            <a:ext cx="21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93700" algn="ctr"/>
                <a:tab pos="1538288" algn="ctr"/>
              </a:tabLst>
            </a:pPr>
            <a:r>
              <a:rPr lang="en-US" sz="1400" dirty="0" smtClean="0"/>
              <a:t>	6	9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457401" y="5447465"/>
            <a:ext cx="21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93700" algn="ctr"/>
                <a:tab pos="1538288" algn="ctr"/>
              </a:tabLst>
            </a:pPr>
            <a:r>
              <a:rPr lang="en-US" sz="1400" dirty="0" smtClean="0"/>
              <a:t>	8	12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457401" y="5804828"/>
            <a:ext cx="21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93700" algn="ctr"/>
                <a:tab pos="1538288" algn="ctr"/>
              </a:tabLst>
            </a:pPr>
            <a:r>
              <a:rPr lang="en-US" sz="1400" dirty="0" smtClean="0"/>
              <a:t>	10	15</a:t>
            </a:r>
            <a:endParaRPr lang="en-US" sz="1400" dirty="0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040782"/>
              </p:ext>
            </p:extLst>
          </p:nvPr>
        </p:nvGraphicFramePr>
        <p:xfrm>
          <a:off x="5463642" y="3477075"/>
          <a:ext cx="2286000" cy="26567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570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Crazy</a:t>
                      </a:r>
                      <a:r>
                        <a:rPr lang="en-US" sz="1500" baseline="0" dirty="0" smtClean="0"/>
                        <a:t> Socks</a:t>
                      </a:r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1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984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6404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6404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6404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6404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6404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5544630" y="3791192"/>
            <a:ext cx="104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# of pairs</a:t>
            </a:r>
          </a:p>
          <a:p>
            <a:pPr algn="ctr"/>
            <a:r>
              <a:rPr lang="en-US" sz="1400" dirty="0" smtClean="0"/>
              <a:t>(</a:t>
            </a:r>
            <a:r>
              <a:rPr lang="en-US" sz="1400" i="1" dirty="0" smtClean="0"/>
              <a:t>x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6662754" y="3799313"/>
            <a:ext cx="104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Cost in $</a:t>
            </a:r>
          </a:p>
          <a:p>
            <a:pPr algn="ctr"/>
            <a:r>
              <a:rPr lang="en-US" sz="1400" dirty="0" smtClean="0"/>
              <a:t>(</a:t>
            </a:r>
            <a:r>
              <a:rPr lang="en-US" sz="1400" i="1" dirty="0" smtClean="0"/>
              <a:t>y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544630" y="4330655"/>
            <a:ext cx="21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93700" algn="ctr"/>
                <a:tab pos="1538288" algn="ctr"/>
              </a:tabLst>
            </a:pPr>
            <a:r>
              <a:rPr lang="en-US" sz="1400" dirty="0" smtClean="0"/>
              <a:t>	5	6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5544630" y="4706698"/>
            <a:ext cx="21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93700" algn="ctr"/>
                <a:tab pos="1538288" algn="ctr"/>
              </a:tabLst>
            </a:pPr>
            <a:r>
              <a:rPr lang="en-US" sz="1400" dirty="0" smtClean="0"/>
              <a:t>	10	12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5544630" y="5068139"/>
            <a:ext cx="21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93700" algn="ctr"/>
                <a:tab pos="1538288" algn="ctr"/>
              </a:tabLst>
            </a:pPr>
            <a:r>
              <a:rPr lang="en-US" sz="1400" dirty="0" smtClean="0"/>
              <a:t>	15	18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5544630" y="5447468"/>
            <a:ext cx="21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93700" algn="ctr"/>
                <a:tab pos="1538288" algn="ctr"/>
              </a:tabLst>
            </a:pPr>
            <a:r>
              <a:rPr lang="en-US" sz="1400" dirty="0" smtClean="0"/>
              <a:t>	20	24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5544630" y="5804831"/>
            <a:ext cx="21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93700" algn="ctr"/>
                <a:tab pos="1538288" algn="ctr"/>
              </a:tabLst>
            </a:pPr>
            <a:r>
              <a:rPr lang="en-US" sz="1400" dirty="0" smtClean="0"/>
              <a:t>	25	30</a:t>
            </a:r>
            <a:endParaRPr lang="en-US" sz="1400" dirty="0"/>
          </a:p>
        </p:txBody>
      </p:sp>
      <p:sp>
        <p:nvSpPr>
          <p:cNvPr id="45" name="Oval 44"/>
          <p:cNvSpPr/>
          <p:nvPr/>
        </p:nvSpPr>
        <p:spPr>
          <a:xfrm>
            <a:off x="5078940" y="4603128"/>
            <a:ext cx="3060192" cy="49377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14065" y="5697502"/>
            <a:ext cx="3060192" cy="4877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7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NUMBER LINES TO GRAPHS</a:t>
            </a:r>
            <a:endParaRPr lang="en-US" dirty="0"/>
          </a:p>
        </p:txBody>
      </p:sp>
      <p:grpSp>
        <p:nvGrpSpPr>
          <p:cNvPr id="90" name="Group 89"/>
          <p:cNvGrpSpPr/>
          <p:nvPr/>
        </p:nvGrpSpPr>
        <p:grpSpPr>
          <a:xfrm>
            <a:off x="2892388" y="2145086"/>
            <a:ext cx="5794412" cy="834575"/>
            <a:chOff x="2892388" y="2145086"/>
            <a:chExt cx="5794412" cy="834575"/>
          </a:xfrm>
        </p:grpSpPr>
        <p:sp>
          <p:nvSpPr>
            <p:cNvPr id="56" name="TextBox 55"/>
            <p:cNvSpPr txBox="1"/>
            <p:nvPr/>
          </p:nvSpPr>
          <p:spPr>
            <a:xfrm>
              <a:off x="3519958" y="2145086"/>
              <a:ext cx="5166842" cy="30777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1038">
                <a:tabLst>
                  <a:tab pos="804863" algn="ctr"/>
                  <a:tab pos="1592263" algn="ctr"/>
                  <a:tab pos="2343150" algn="ctr"/>
                  <a:tab pos="3094038" algn="ctr"/>
                  <a:tab pos="3881438" algn="ctr"/>
                  <a:tab pos="4686300" algn="ctr"/>
                </a:tabLst>
              </a:pPr>
              <a:r>
                <a:rPr lang="en-US" sz="1400" dirty="0" smtClean="0">
                  <a:latin typeface="Verdana"/>
                  <a:cs typeface="Verdana"/>
                </a:rPr>
                <a:t>0	2	4	6	  8	10	12</a:t>
              </a:r>
              <a:endParaRPr lang="en-US" sz="1400" dirty="0">
                <a:latin typeface="Verdana"/>
                <a:cs typeface="Verdana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892388" y="2514655"/>
              <a:ext cx="717000" cy="30777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latin typeface="Verdana"/>
                  <a:cs typeface="Verdana"/>
                </a:rPr>
                <a:t>Cost</a:t>
              </a:r>
              <a:r>
                <a:rPr lang="en-US" sz="1400" dirty="0" smtClean="0">
                  <a:solidFill>
                    <a:srgbClr val="FF0000"/>
                  </a:solidFill>
                  <a:latin typeface="Verdana"/>
                  <a:cs typeface="Verdana"/>
                </a:rPr>
                <a:t> </a:t>
              </a:r>
              <a:endParaRPr lang="en-US" sz="1400" dirty="0">
                <a:solidFill>
                  <a:srgbClr val="FF0000"/>
                </a:solidFill>
                <a:latin typeface="Verdana"/>
                <a:cs typeface="Verdana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3657600" y="2522461"/>
              <a:ext cx="5029200" cy="457200"/>
              <a:chOff x="3069493" y="2547354"/>
              <a:chExt cx="5113852" cy="575167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3069493" y="2547354"/>
                <a:ext cx="4716391" cy="575167"/>
                <a:chOff x="2514600" y="2057400"/>
                <a:chExt cx="914400" cy="533400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>
                  <a:off x="2514600" y="2057400"/>
                  <a:ext cx="0" cy="533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2667000" y="2057400"/>
                  <a:ext cx="0" cy="533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2819400" y="2057400"/>
                  <a:ext cx="0" cy="533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2971800" y="2057400"/>
                  <a:ext cx="0" cy="533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3124200" y="2057400"/>
                  <a:ext cx="0" cy="533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3276600" y="2057400"/>
                  <a:ext cx="0" cy="533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3429000" y="2057400"/>
                  <a:ext cx="0" cy="533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Arrow Connector 57"/>
              <p:cNvCxnSpPr/>
              <p:nvPr/>
            </p:nvCxnSpPr>
            <p:spPr>
              <a:xfrm>
                <a:off x="3077945" y="2799548"/>
                <a:ext cx="51054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1" name="Group 90"/>
          <p:cNvGrpSpPr/>
          <p:nvPr/>
        </p:nvGrpSpPr>
        <p:grpSpPr>
          <a:xfrm>
            <a:off x="1693785" y="3386122"/>
            <a:ext cx="6993015" cy="726753"/>
            <a:chOff x="1693785" y="3386122"/>
            <a:chExt cx="6993015" cy="726753"/>
          </a:xfrm>
        </p:grpSpPr>
        <p:sp>
          <p:nvSpPr>
            <p:cNvPr id="69" name="TextBox 68"/>
            <p:cNvSpPr txBox="1"/>
            <p:nvPr/>
          </p:nvSpPr>
          <p:spPr>
            <a:xfrm>
              <a:off x="1693785" y="3386122"/>
              <a:ext cx="1991447" cy="369332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# of pairs of socks</a:t>
              </a: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3657600" y="3387694"/>
              <a:ext cx="5029200" cy="457200"/>
              <a:chOff x="3069493" y="2547354"/>
              <a:chExt cx="5113852" cy="575167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3069493" y="2547354"/>
                <a:ext cx="4716391" cy="575167"/>
                <a:chOff x="2514600" y="2057400"/>
                <a:chExt cx="914400" cy="533400"/>
              </a:xfrm>
            </p:grpSpPr>
            <p:cxnSp>
              <p:nvCxnSpPr>
                <p:cNvPr id="82" name="Straight Connector 81"/>
                <p:cNvCxnSpPr/>
                <p:nvPr/>
              </p:nvCxnSpPr>
              <p:spPr>
                <a:xfrm>
                  <a:off x="2514600" y="2057400"/>
                  <a:ext cx="0" cy="533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2667000" y="2057400"/>
                  <a:ext cx="0" cy="533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2819400" y="2057400"/>
                  <a:ext cx="0" cy="533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2971800" y="2057400"/>
                  <a:ext cx="0" cy="533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3124200" y="2057400"/>
                  <a:ext cx="0" cy="533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3276600" y="2057400"/>
                  <a:ext cx="0" cy="533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3429000" y="2057400"/>
                  <a:ext cx="0" cy="533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Arrow Connector 80"/>
              <p:cNvCxnSpPr/>
              <p:nvPr/>
            </p:nvCxnSpPr>
            <p:spPr>
              <a:xfrm>
                <a:off x="3077945" y="2799548"/>
                <a:ext cx="51054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9" name="TextBox 88"/>
            <p:cNvSpPr txBox="1"/>
            <p:nvPr/>
          </p:nvSpPr>
          <p:spPr>
            <a:xfrm>
              <a:off x="3518540" y="3805098"/>
              <a:ext cx="5166842" cy="30777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1038">
                <a:tabLst>
                  <a:tab pos="804863" algn="ctr"/>
                  <a:tab pos="1592263" algn="ctr"/>
                  <a:tab pos="2343150" algn="ctr"/>
                  <a:tab pos="3094038" algn="ctr"/>
                  <a:tab pos="3881438" algn="ctr"/>
                  <a:tab pos="4686300" algn="ctr"/>
                </a:tabLst>
              </a:pPr>
              <a:r>
                <a:rPr lang="en-US" sz="1400" dirty="0" smtClean="0">
                  <a:latin typeface="Verdana"/>
                  <a:cs typeface="Verdana"/>
                </a:rPr>
                <a:t>0	2	4	6	  8	10	12</a:t>
              </a:r>
              <a:endParaRPr lang="en-US" sz="1400" dirty="0">
                <a:latin typeface="Verdana"/>
                <a:cs typeface="Verdana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88705" y="1081542"/>
            <a:ext cx="1186410" cy="4701650"/>
            <a:chOff x="451545" y="1457190"/>
            <a:chExt cx="1186410" cy="4701650"/>
          </a:xfrm>
        </p:grpSpPr>
        <p:sp>
          <p:nvSpPr>
            <p:cNvPr id="95" name="TextBox 94"/>
            <p:cNvSpPr txBox="1"/>
            <p:nvPr/>
          </p:nvSpPr>
          <p:spPr>
            <a:xfrm rot="16200000">
              <a:off x="286435" y="3654127"/>
              <a:ext cx="637997" cy="30777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Verdana"/>
                  <a:cs typeface="Verdana"/>
                </a:rPr>
                <a:t>Cost</a:t>
              </a:r>
              <a:r>
                <a:rPr lang="en-US" sz="1400" dirty="0" smtClean="0">
                  <a:solidFill>
                    <a:srgbClr val="FF0000"/>
                  </a:solidFill>
                  <a:latin typeface="Verdana"/>
                  <a:cs typeface="Verdana"/>
                </a:rPr>
                <a:t> </a:t>
              </a:r>
              <a:endParaRPr lang="en-US" sz="1400" dirty="0">
                <a:solidFill>
                  <a:srgbClr val="FF0000"/>
                </a:solidFill>
                <a:latin typeface="Verdana"/>
                <a:cs typeface="Verdana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 rot="16200000">
              <a:off x="-1332463" y="3654126"/>
              <a:ext cx="4701650" cy="30777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tabLst>
                  <a:tab pos="804863" algn="ctr"/>
                  <a:tab pos="1484313" algn="ctr"/>
                  <a:tab pos="2163763" algn="ctr"/>
                  <a:tab pos="2862263" algn="ctr"/>
                  <a:tab pos="3595688" algn="ctr"/>
                  <a:tab pos="4292600" algn="ctr"/>
                </a:tabLst>
              </a:pPr>
              <a:r>
                <a:rPr lang="en-US" sz="1400" dirty="0" smtClean="0">
                  <a:latin typeface="Verdana"/>
                  <a:cs typeface="Verdana"/>
                </a:rPr>
                <a:t>0	2	4	6	8	10	12</a:t>
              </a:r>
              <a:endParaRPr lang="en-US" sz="1400" dirty="0">
                <a:latin typeface="Verdana"/>
                <a:cs typeface="Verdana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180755" y="1457191"/>
              <a:ext cx="457200" cy="4572000"/>
              <a:chOff x="1145914" y="728670"/>
              <a:chExt cx="575167" cy="5113852"/>
            </a:xfrm>
          </p:grpSpPr>
          <p:grpSp>
            <p:nvGrpSpPr>
              <p:cNvPr id="93" name="Group 92"/>
              <p:cNvGrpSpPr/>
              <p:nvPr/>
            </p:nvGrpSpPr>
            <p:grpSpPr>
              <a:xfrm rot="16200000">
                <a:off x="-924698" y="3196743"/>
                <a:ext cx="4716391" cy="575167"/>
                <a:chOff x="2514600" y="2057400"/>
                <a:chExt cx="914400" cy="533400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2514600" y="2057400"/>
                  <a:ext cx="0" cy="533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2667000" y="2057400"/>
                  <a:ext cx="0" cy="533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2819400" y="2057400"/>
                  <a:ext cx="0" cy="533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971800" y="2057400"/>
                  <a:ext cx="0" cy="533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3124200" y="2057400"/>
                  <a:ext cx="0" cy="533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3276600" y="2057400"/>
                  <a:ext cx="0" cy="533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3429000" y="2057400"/>
                  <a:ext cx="0" cy="533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6" name="Straight Arrow Connector 95"/>
              <p:cNvCxnSpPr/>
              <p:nvPr/>
            </p:nvCxnSpPr>
            <p:spPr>
              <a:xfrm rot="16200000">
                <a:off x="-1119202" y="3281370"/>
                <a:ext cx="51054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3" name="Group 132"/>
          <p:cNvGrpSpPr/>
          <p:nvPr/>
        </p:nvGrpSpPr>
        <p:grpSpPr>
          <a:xfrm>
            <a:off x="1375962" y="5435275"/>
            <a:ext cx="4742555" cy="995348"/>
            <a:chOff x="1238802" y="5542603"/>
            <a:chExt cx="4742555" cy="995348"/>
          </a:xfrm>
        </p:grpSpPr>
        <p:grpSp>
          <p:nvGrpSpPr>
            <p:cNvPr id="119" name="Group 118"/>
            <p:cNvGrpSpPr/>
            <p:nvPr/>
          </p:nvGrpSpPr>
          <p:grpSpPr>
            <a:xfrm rot="5400000">
              <a:off x="3466757" y="3485203"/>
              <a:ext cx="457200" cy="4572000"/>
              <a:chOff x="1145914" y="728670"/>
              <a:chExt cx="575167" cy="5113852"/>
            </a:xfrm>
          </p:grpSpPr>
          <p:grpSp>
            <p:nvGrpSpPr>
              <p:cNvPr id="120" name="Group 119"/>
              <p:cNvGrpSpPr/>
              <p:nvPr/>
            </p:nvGrpSpPr>
            <p:grpSpPr>
              <a:xfrm rot="16200000">
                <a:off x="-924698" y="3196743"/>
                <a:ext cx="4716391" cy="575167"/>
                <a:chOff x="2514600" y="2057400"/>
                <a:chExt cx="914400" cy="533400"/>
              </a:xfrm>
            </p:grpSpPr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2514600" y="2057400"/>
                  <a:ext cx="0" cy="533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2667000" y="2057400"/>
                  <a:ext cx="0" cy="533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2819400" y="2057400"/>
                  <a:ext cx="0" cy="533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2971800" y="2057400"/>
                  <a:ext cx="0" cy="533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3124200" y="2057400"/>
                  <a:ext cx="0" cy="533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3276600" y="2057400"/>
                  <a:ext cx="0" cy="533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3429000" y="2057400"/>
                  <a:ext cx="0" cy="533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Arrow Connector 120"/>
              <p:cNvCxnSpPr/>
              <p:nvPr/>
            </p:nvCxnSpPr>
            <p:spPr>
              <a:xfrm rot="16200000">
                <a:off x="-1119202" y="3281370"/>
                <a:ext cx="51054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0" name="TextBox 129"/>
            <p:cNvSpPr txBox="1"/>
            <p:nvPr/>
          </p:nvSpPr>
          <p:spPr>
            <a:xfrm>
              <a:off x="1238802" y="5986058"/>
              <a:ext cx="4720071" cy="30777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1038">
                <a:tabLst>
                  <a:tab pos="750888" algn="ctr"/>
                  <a:tab pos="1484313" algn="ctr"/>
                  <a:tab pos="2163763" algn="ctr"/>
                  <a:tab pos="2808288" algn="ctr"/>
                  <a:tab pos="3595688" algn="ctr"/>
                  <a:tab pos="4292600" algn="ctr"/>
                </a:tabLst>
              </a:pPr>
              <a:r>
                <a:rPr lang="en-US" sz="1400" dirty="0" smtClean="0">
                  <a:latin typeface="Verdana"/>
                  <a:cs typeface="Verdana"/>
                </a:rPr>
                <a:t>0	2	4	6	   8	10	12</a:t>
              </a:r>
              <a:endParaRPr lang="en-US" sz="1400" dirty="0">
                <a:latin typeface="Verdana"/>
                <a:cs typeface="Verdana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689508" y="6230174"/>
              <a:ext cx="1991447" cy="30777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latin typeface="Verdana"/>
                  <a:cs typeface="Verdana"/>
                </a:rPr>
                <a:t># of pairs of socks</a:t>
              </a: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3665912" y="4392398"/>
            <a:ext cx="48305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  <a:latin typeface="Verdana"/>
                <a:cs typeface="Verdana"/>
              </a:rPr>
              <a:t>Watch two number lines transform into coordinate graph.</a:t>
            </a:r>
            <a:endParaRPr lang="en-US" sz="1600" dirty="0">
              <a:solidFill>
                <a:srgbClr val="7030A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8839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8229600" cy="685800"/>
          </a:xfrm>
        </p:spPr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 rot="16200000">
            <a:off x="408282" y="3278479"/>
            <a:ext cx="637997" cy="307777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/>
                <a:cs typeface="Verdana"/>
              </a:rPr>
              <a:t>Cost</a:t>
            </a:r>
            <a:r>
              <a:rPr lang="en-US" sz="1400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endParaRPr lang="en-US" sz="1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56" name="TextBox 55"/>
          <p:cNvSpPr txBox="1"/>
          <p:nvPr/>
        </p:nvSpPr>
        <p:spPr>
          <a:xfrm rot="16200000">
            <a:off x="-1210616" y="3278478"/>
            <a:ext cx="4701650" cy="307777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804863" algn="ctr"/>
                <a:tab pos="1484313" algn="ctr"/>
                <a:tab pos="2163763" algn="ctr"/>
                <a:tab pos="2862263" algn="ctr"/>
                <a:tab pos="3595688" algn="ctr"/>
                <a:tab pos="4292600" algn="ctr"/>
              </a:tabLst>
            </a:pPr>
            <a:r>
              <a:rPr lang="en-US" sz="1400" dirty="0" smtClean="0">
                <a:latin typeface="Verdana"/>
                <a:cs typeface="Verdana"/>
              </a:rPr>
              <a:t>0	2	4	6	8	10	12</a:t>
            </a:r>
            <a:endParaRPr lang="en-US" sz="1400" dirty="0">
              <a:latin typeface="Verdana"/>
              <a:cs typeface="Verdana"/>
            </a:endParaRPr>
          </a:p>
        </p:txBody>
      </p:sp>
      <p:grpSp>
        <p:nvGrpSpPr>
          <p:cNvPr id="58" name="Group 57"/>
          <p:cNvGrpSpPr/>
          <p:nvPr/>
        </p:nvGrpSpPr>
        <p:grpSpPr>
          <a:xfrm rot="16200000">
            <a:off x="1480275" y="1277104"/>
            <a:ext cx="4216653" cy="4572000"/>
            <a:chOff x="2514600" y="2057400"/>
            <a:chExt cx="914400" cy="53340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2514600" y="2057400"/>
              <a:ext cx="0" cy="533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667000" y="2057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2819400" y="2057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971800" y="2057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124200" y="2057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276600" y="2057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429000" y="2057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Arrow Connector 58"/>
          <p:cNvCxnSpPr/>
          <p:nvPr/>
        </p:nvCxnSpPr>
        <p:spPr>
          <a:xfrm rot="16200000">
            <a:off x="-751019" y="3363765"/>
            <a:ext cx="456444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1531204" y="1267371"/>
            <a:ext cx="4216653" cy="4572000"/>
            <a:chOff x="2514600" y="-2805077"/>
            <a:chExt cx="914400" cy="5334000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2514600" y="199552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667000" y="-2805077"/>
              <a:ext cx="0" cy="533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819400" y="-2805077"/>
              <a:ext cx="0" cy="533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2971800" y="-2805077"/>
              <a:ext cx="0" cy="533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124200" y="-2805077"/>
              <a:ext cx="0" cy="533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276600" y="-2805077"/>
              <a:ext cx="0" cy="533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429000" y="-2805077"/>
              <a:ext cx="0" cy="533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Arrow Connector 71"/>
          <p:cNvCxnSpPr/>
          <p:nvPr/>
        </p:nvCxnSpPr>
        <p:spPr>
          <a:xfrm>
            <a:off x="1538760" y="5663875"/>
            <a:ext cx="456444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360649" y="5878730"/>
            <a:ext cx="4720071" cy="307777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defTabSz="681038">
              <a:tabLst>
                <a:tab pos="750888" algn="ctr"/>
                <a:tab pos="1484313" algn="ctr"/>
                <a:tab pos="2163763" algn="ctr"/>
                <a:tab pos="2808288" algn="ctr"/>
                <a:tab pos="3595688" algn="ctr"/>
                <a:tab pos="4292600" algn="ctr"/>
              </a:tabLst>
            </a:pPr>
            <a:r>
              <a:rPr lang="en-US" sz="1400" dirty="0" smtClean="0">
                <a:latin typeface="Verdana"/>
                <a:cs typeface="Verdana"/>
              </a:rPr>
              <a:t>0	2	4	6	   8	10	12</a:t>
            </a:r>
            <a:endParaRPr lang="en-US" sz="1400" dirty="0">
              <a:latin typeface="Verdana"/>
              <a:cs typeface="Verdan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811355" y="6122846"/>
            <a:ext cx="1991447" cy="307777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Verdana"/>
                <a:cs typeface="Verdana"/>
              </a:rPr>
              <a:t># of pairs of socks</a:t>
            </a:r>
          </a:p>
        </p:txBody>
      </p:sp>
      <p:cxnSp>
        <p:nvCxnSpPr>
          <p:cNvPr id="90" name="Straight Connector 89"/>
          <p:cNvCxnSpPr/>
          <p:nvPr/>
        </p:nvCxnSpPr>
        <p:spPr>
          <a:xfrm>
            <a:off x="1531696" y="3556948"/>
            <a:ext cx="5029200" cy="0"/>
          </a:xfrm>
          <a:prstGeom prst="line">
            <a:avLst/>
          </a:prstGeom>
          <a:ln w="57150">
            <a:solidFill>
              <a:srgbClr val="2C2CD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1531201" y="1081543"/>
            <a:ext cx="4180883" cy="4549728"/>
            <a:chOff x="2181759" y="685724"/>
            <a:chExt cx="4688803" cy="5102458"/>
          </a:xfrm>
        </p:grpSpPr>
        <p:cxnSp>
          <p:nvCxnSpPr>
            <p:cNvPr id="87" name="Straight Connector 86"/>
            <p:cNvCxnSpPr/>
            <p:nvPr/>
          </p:nvCxnSpPr>
          <p:spPr>
            <a:xfrm flipV="1">
              <a:off x="2190236" y="704448"/>
              <a:ext cx="4236525" cy="50837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2181759" y="685724"/>
              <a:ext cx="3380841" cy="51024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/>
            <p:cNvSpPr/>
            <p:nvPr/>
          </p:nvSpPr>
          <p:spPr>
            <a:xfrm>
              <a:off x="3679672" y="3358544"/>
              <a:ext cx="166410" cy="1664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2917672" y="4474051"/>
              <a:ext cx="166410" cy="1664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6041411" y="1010661"/>
              <a:ext cx="166410" cy="16641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4058659" y="3372861"/>
              <a:ext cx="166410" cy="16641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979332" y="2324548"/>
              <a:ext cx="3891230" cy="379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Verdana"/>
                  <a:cs typeface="Verdana"/>
                </a:rPr>
                <a:t>Sox ‘R Us       </a:t>
              </a:r>
              <a:r>
                <a:rPr lang="en-US" sz="1600" dirty="0" smtClean="0">
                  <a:solidFill>
                    <a:srgbClr val="2C2CDC"/>
                  </a:solidFill>
                  <a:latin typeface="Verdana"/>
                  <a:cs typeface="Verdana"/>
                </a:rPr>
                <a:t>     </a:t>
              </a:r>
              <a:r>
                <a:rPr lang="en-US" sz="1600" dirty="0" smtClean="0">
                  <a:solidFill>
                    <a:srgbClr val="00B050"/>
                  </a:solidFill>
                  <a:latin typeface="Verdana"/>
                  <a:cs typeface="Verdana"/>
                </a:rPr>
                <a:t>Crazy Socks</a:t>
              </a:r>
              <a:endParaRPr lang="en-US" sz="1600" dirty="0">
                <a:solidFill>
                  <a:srgbClr val="00B050"/>
                </a:solidFill>
                <a:latin typeface="Verdana"/>
                <a:cs typeface="Verdana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4461732" y="2153661"/>
              <a:ext cx="166410" cy="1664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H="1">
            <a:off x="2943144" y="3566304"/>
            <a:ext cx="0" cy="21122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3291524" y="3556948"/>
            <a:ext cx="0" cy="211226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080720" y="3671072"/>
            <a:ext cx="30510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C2CDC"/>
                </a:solidFill>
                <a:latin typeface="Comic Sans MS" panose="030F0702030302020204" pitchFamily="66" charset="0"/>
              </a:rPr>
              <a:t>More socks for the same money at Crazy Sox</a:t>
            </a:r>
            <a:endParaRPr lang="en-US" sz="1600" dirty="0">
              <a:solidFill>
                <a:srgbClr val="2C2CD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19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93930" y="1256374"/>
            <a:ext cx="3486855" cy="759157"/>
            <a:chOff x="655115" y="2026272"/>
            <a:chExt cx="3486855" cy="759157"/>
          </a:xfrm>
        </p:grpSpPr>
        <p:sp>
          <p:nvSpPr>
            <p:cNvPr id="8" name="Rounded Rectangle 7"/>
            <p:cNvSpPr/>
            <p:nvPr/>
          </p:nvSpPr>
          <p:spPr>
            <a:xfrm>
              <a:off x="655115" y="2026272"/>
              <a:ext cx="3486855" cy="759157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Verdana"/>
                <a:cs typeface="Verdana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68446" y="2113462"/>
              <a:ext cx="3060192" cy="584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u="sng" dirty="0" smtClean="0">
                  <a:solidFill>
                    <a:srgbClr val="FF0000"/>
                  </a:solidFill>
                  <a:latin typeface="Verdana"/>
                  <a:cs typeface="Verdana"/>
                </a:rPr>
                <a:t>SOX ‘R US</a:t>
              </a:r>
            </a:p>
            <a:p>
              <a:pPr algn="ctr"/>
              <a:r>
                <a:rPr lang="en-US" sz="1600" dirty="0" smtClean="0">
                  <a:solidFill>
                    <a:srgbClr val="FF0000"/>
                  </a:solidFill>
                  <a:latin typeface="Verdana"/>
                  <a:cs typeface="Verdana"/>
                </a:rPr>
                <a:t>2 pairs for $3.00</a:t>
              </a:r>
              <a:endParaRPr lang="en-US" sz="1600" dirty="0">
                <a:solidFill>
                  <a:srgbClr val="FF0000"/>
                </a:solidFill>
                <a:latin typeface="Verdana"/>
                <a:cs typeface="Verdana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63215" y="1256374"/>
            <a:ext cx="3486855" cy="769898"/>
            <a:chOff x="4724400" y="2026272"/>
            <a:chExt cx="3486855" cy="769898"/>
          </a:xfrm>
        </p:grpSpPr>
        <p:sp>
          <p:nvSpPr>
            <p:cNvPr id="6" name="Rounded Rectangle 5"/>
            <p:cNvSpPr/>
            <p:nvPr/>
          </p:nvSpPr>
          <p:spPr>
            <a:xfrm>
              <a:off x="4724400" y="2026272"/>
              <a:ext cx="3486855" cy="769898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6600"/>
                </a:solidFill>
                <a:latin typeface="Verdana"/>
                <a:cs typeface="Verdana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37731" y="2118833"/>
              <a:ext cx="3060192" cy="584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u="sng" dirty="0" smtClean="0">
                  <a:solidFill>
                    <a:srgbClr val="00B050"/>
                  </a:solidFill>
                  <a:latin typeface="Verdana"/>
                  <a:cs typeface="Verdana"/>
                </a:rPr>
                <a:t>CRAZY SOCKS</a:t>
              </a:r>
            </a:p>
            <a:p>
              <a:pPr algn="ctr"/>
              <a:r>
                <a:rPr lang="en-US" sz="1600" dirty="0" smtClean="0">
                  <a:solidFill>
                    <a:srgbClr val="00B050"/>
                  </a:solidFill>
                  <a:latin typeface="Verdana"/>
                  <a:cs typeface="Verdana"/>
                </a:rPr>
                <a:t>5 pairs $6.00</a:t>
              </a:r>
              <a:endParaRPr lang="en-US" sz="1600" dirty="0">
                <a:solidFill>
                  <a:srgbClr val="00B050"/>
                </a:solidFill>
                <a:latin typeface="Verdana"/>
                <a:cs typeface="Verdana"/>
              </a:endParaRP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074725"/>
              </p:ext>
            </p:extLst>
          </p:nvPr>
        </p:nvGraphicFramePr>
        <p:xfrm>
          <a:off x="1394357" y="2350131"/>
          <a:ext cx="2286000" cy="19238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570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Sox</a:t>
                      </a:r>
                      <a:r>
                        <a:rPr lang="en-US" sz="1500" baseline="0" dirty="0" smtClean="0"/>
                        <a:t> ‘R Us</a:t>
                      </a:r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984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6404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6404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6404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57401" y="2664245"/>
            <a:ext cx="104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# of pairs</a:t>
            </a:r>
          </a:p>
          <a:p>
            <a:pPr algn="ctr"/>
            <a:r>
              <a:rPr lang="en-US" sz="1400" dirty="0" smtClean="0"/>
              <a:t>(</a:t>
            </a:r>
            <a:r>
              <a:rPr lang="en-US" sz="1400" i="1" dirty="0" smtClean="0"/>
              <a:t>x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575525" y="2672366"/>
            <a:ext cx="104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Cost in $</a:t>
            </a:r>
          </a:p>
          <a:p>
            <a:pPr algn="ctr"/>
            <a:r>
              <a:rPr lang="en-US" sz="1400" dirty="0" smtClean="0"/>
              <a:t>(</a:t>
            </a:r>
            <a:r>
              <a:rPr lang="en-US" sz="1400" i="1" dirty="0" smtClean="0"/>
              <a:t>y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457401" y="3203708"/>
            <a:ext cx="21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93700" algn="ctr"/>
                <a:tab pos="1538288" algn="ctr"/>
              </a:tabLst>
            </a:pPr>
            <a:r>
              <a:rPr lang="en-US" sz="1400" dirty="0" smtClean="0"/>
              <a:t>	2	3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457401" y="3579751"/>
            <a:ext cx="21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93700" algn="ctr"/>
                <a:tab pos="1538288" algn="ctr"/>
              </a:tabLst>
            </a:pPr>
            <a:r>
              <a:rPr lang="en-US" sz="1400" dirty="0" smtClean="0"/>
              <a:t>	4	6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457401" y="3941192"/>
            <a:ext cx="21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93700" algn="ctr"/>
                <a:tab pos="1538288" algn="ctr"/>
              </a:tabLst>
            </a:pPr>
            <a:r>
              <a:rPr lang="en-US" sz="1400" dirty="0" smtClean="0">
                <a:solidFill>
                  <a:srgbClr val="FF0000"/>
                </a:solidFill>
              </a:rPr>
              <a:t>	</a:t>
            </a:r>
            <a:r>
              <a:rPr lang="en-US" sz="1400" dirty="0" smtClean="0">
                <a:solidFill>
                  <a:srgbClr val="000000"/>
                </a:solidFill>
              </a:rPr>
              <a:t>1</a:t>
            </a:r>
            <a:endParaRPr lang="en-US" sz="1400" dirty="0">
              <a:solidFill>
                <a:srgbClr val="000000"/>
              </a:solidFill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282718"/>
              </p:ext>
            </p:extLst>
          </p:nvPr>
        </p:nvGraphicFramePr>
        <p:xfrm>
          <a:off x="5463642" y="2350131"/>
          <a:ext cx="2286000" cy="19238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570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Crazy</a:t>
                      </a:r>
                      <a:r>
                        <a:rPr lang="en-US" sz="1500" baseline="0" dirty="0" smtClean="0"/>
                        <a:t> Socks</a:t>
                      </a:r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1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984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6404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6404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6404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4141" marR="74141" marT="37070" marB="37070">
                    <a:lnL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B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5544630" y="2664248"/>
            <a:ext cx="104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# of pairs</a:t>
            </a:r>
          </a:p>
          <a:p>
            <a:pPr algn="ctr"/>
            <a:r>
              <a:rPr lang="en-US" sz="1400" dirty="0" smtClean="0"/>
              <a:t>(</a:t>
            </a:r>
            <a:r>
              <a:rPr lang="en-US" sz="1400" i="1" dirty="0" smtClean="0"/>
              <a:t>x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6662754" y="2672369"/>
            <a:ext cx="104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Cost in $</a:t>
            </a:r>
          </a:p>
          <a:p>
            <a:pPr algn="ctr"/>
            <a:r>
              <a:rPr lang="en-US" sz="1400" dirty="0" smtClean="0"/>
              <a:t>(</a:t>
            </a:r>
            <a:r>
              <a:rPr lang="en-US" sz="1400" i="1" dirty="0" smtClean="0"/>
              <a:t>y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544630" y="3203711"/>
            <a:ext cx="21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93700" algn="ctr"/>
                <a:tab pos="1538288" algn="ctr"/>
              </a:tabLst>
            </a:pPr>
            <a:r>
              <a:rPr lang="en-US" sz="1400" dirty="0" smtClean="0"/>
              <a:t>	5	6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5544630" y="3579754"/>
            <a:ext cx="21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93700" algn="ctr"/>
                <a:tab pos="1538288" algn="ctr"/>
              </a:tabLst>
            </a:pPr>
            <a:r>
              <a:rPr lang="en-US" sz="1400" dirty="0" smtClean="0"/>
              <a:t>	10	12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448015" y="3941192"/>
            <a:ext cx="21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93700" algn="ctr"/>
                <a:tab pos="1538288" algn="ctr"/>
              </a:tabLst>
            </a:pPr>
            <a:r>
              <a:rPr lang="en-US" sz="1400" dirty="0" smtClean="0">
                <a:solidFill>
                  <a:srgbClr val="FF0000"/>
                </a:solidFill>
              </a:rPr>
              <a:t>	1	1.5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44630" y="3941195"/>
            <a:ext cx="21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93700" algn="ctr"/>
                <a:tab pos="1538288" algn="ctr"/>
              </a:tabLst>
            </a:pPr>
            <a:r>
              <a:rPr lang="en-US" sz="1400" dirty="0" smtClean="0">
                <a:solidFill>
                  <a:srgbClr val="50B151"/>
                </a:solidFill>
              </a:rPr>
              <a:t>	</a:t>
            </a:r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544630" y="3941192"/>
            <a:ext cx="21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93700" algn="ctr"/>
                <a:tab pos="1538288" algn="ctr"/>
              </a:tabLst>
            </a:pPr>
            <a:r>
              <a:rPr lang="en-US" sz="1400" dirty="0" smtClean="0">
                <a:solidFill>
                  <a:srgbClr val="50B151"/>
                </a:solidFill>
              </a:rPr>
              <a:t>	1	1.2</a:t>
            </a:r>
            <a:endParaRPr lang="en-US" sz="1400" dirty="0">
              <a:solidFill>
                <a:srgbClr val="50B15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58813" y="4504225"/>
            <a:ext cx="16903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rgbClr val="FF0000"/>
                </a:solidFill>
                <a:latin typeface="Verdana"/>
                <a:cs typeface="Verdana"/>
              </a:rPr>
              <a:t>y</a:t>
            </a:r>
            <a:r>
              <a:rPr lang="en-US" sz="2200" dirty="0" smtClean="0">
                <a:solidFill>
                  <a:srgbClr val="FF0000"/>
                </a:solidFill>
                <a:latin typeface="Verdana"/>
                <a:cs typeface="Verdana"/>
              </a:rPr>
              <a:t> = 1.5</a:t>
            </a:r>
            <a:r>
              <a:rPr lang="en-US" sz="2200" i="1" dirty="0" smtClean="0">
                <a:solidFill>
                  <a:srgbClr val="FF0000"/>
                </a:solidFill>
                <a:latin typeface="Verdana"/>
                <a:cs typeface="Verdana"/>
              </a:rPr>
              <a:t>x</a:t>
            </a:r>
            <a:endParaRPr lang="en-US" sz="2200" i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83395" y="4504225"/>
            <a:ext cx="16514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rgbClr val="00B050"/>
                </a:solidFill>
                <a:latin typeface="Verdana"/>
                <a:cs typeface="Verdana"/>
              </a:rPr>
              <a:t>y</a:t>
            </a:r>
            <a:r>
              <a:rPr lang="en-US" sz="2200" dirty="0" smtClean="0">
                <a:solidFill>
                  <a:srgbClr val="00B050"/>
                </a:solidFill>
                <a:latin typeface="Verdana"/>
                <a:cs typeface="Verdana"/>
              </a:rPr>
              <a:t> = 1.2</a:t>
            </a:r>
            <a:r>
              <a:rPr lang="en-US" sz="2200" i="1" dirty="0" smtClean="0">
                <a:solidFill>
                  <a:srgbClr val="00B050"/>
                </a:solidFill>
                <a:latin typeface="Verdana"/>
                <a:cs typeface="Verdana"/>
              </a:rPr>
              <a:t>x</a:t>
            </a:r>
            <a:endParaRPr lang="en-US" sz="2200" i="1" dirty="0">
              <a:solidFill>
                <a:srgbClr val="00B050"/>
              </a:solidFill>
              <a:latin typeface="Verdana"/>
              <a:cs typeface="Verdana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3700" y="5047983"/>
            <a:ext cx="3276600" cy="733364"/>
            <a:chOff x="3505200" y="5871866"/>
            <a:chExt cx="3276600" cy="733364"/>
          </a:xfrm>
        </p:grpSpPr>
        <p:sp>
          <p:nvSpPr>
            <p:cNvPr id="35" name="TextBox 34"/>
            <p:cNvSpPr txBox="1"/>
            <p:nvPr/>
          </p:nvSpPr>
          <p:spPr>
            <a:xfrm>
              <a:off x="4524188" y="6174343"/>
              <a:ext cx="1504664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2C2CDC"/>
                  </a:solidFill>
                  <a:latin typeface="Verdana"/>
                  <a:cs typeface="Verdana"/>
                </a:rPr>
                <a:t>u</a:t>
              </a:r>
              <a:r>
                <a:rPr lang="en-US" sz="2200" dirty="0" smtClean="0">
                  <a:solidFill>
                    <a:srgbClr val="2C2CDC"/>
                  </a:solidFill>
                  <a:latin typeface="Verdana"/>
                  <a:cs typeface="Verdana"/>
                </a:rPr>
                <a:t>nit rate!</a:t>
              </a:r>
              <a:endParaRPr lang="en-US" sz="2200" dirty="0">
                <a:solidFill>
                  <a:srgbClr val="2C2CDC"/>
                </a:solidFill>
                <a:latin typeface="Verdana"/>
                <a:cs typeface="Verdana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 flipV="1">
              <a:off x="3505200" y="5871866"/>
              <a:ext cx="1018988" cy="302477"/>
            </a:xfrm>
            <a:prstGeom prst="straightConnector1">
              <a:avLst/>
            </a:prstGeom>
            <a:ln w="19050">
              <a:solidFill>
                <a:srgbClr val="2C2CD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5943600" y="5871866"/>
              <a:ext cx="838200" cy="302476"/>
            </a:xfrm>
            <a:prstGeom prst="straightConnector1">
              <a:avLst/>
            </a:prstGeom>
            <a:ln w="19050">
              <a:solidFill>
                <a:srgbClr val="2C2CD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497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/>
      <p:bldP spid="42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MathLink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MathLinks Template.potx</Template>
  <TotalTime>108</TotalTime>
  <Words>248</Words>
  <Application>Microsoft Office PowerPoint</Application>
  <PresentationFormat>On-screen Show (4:3)</PresentationFormat>
  <Paragraphs>91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MathLinks Template</vt:lpstr>
      <vt:lpstr>SOCKS</vt:lpstr>
      <vt:lpstr>UNIT PRICES</vt:lpstr>
      <vt:lpstr>TABLES</vt:lpstr>
      <vt:lpstr>FROM NUMBER LINES TO GRAPHS</vt:lpstr>
      <vt:lpstr>GRAPHS</vt:lpstr>
      <vt:lpstr>TABLES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Cary Matthews</dc:creator>
  <cp:lastModifiedBy>user</cp:lastModifiedBy>
  <cp:revision>19</cp:revision>
  <dcterms:created xsi:type="dcterms:W3CDTF">2017-05-02T21:01:00Z</dcterms:created>
  <dcterms:modified xsi:type="dcterms:W3CDTF">2017-09-03T21:06:35Z</dcterms:modified>
</cp:coreProperties>
</file>